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</p:sldIdLst>
  <p:sldSz cx="18288000" cy="10287000"/>
  <p:notesSz cx="6858000" cy="9144000"/>
  <p:embeddedFontLst>
    <p:embeddedFont>
      <p:font typeface="Pretendard Bold" panose="020B0600000101010101" charset="-127"/>
      <p:bold r:id="rId37"/>
    </p:embeddedFont>
    <p:embeddedFont>
      <p:font typeface="Pretendard ExtraBold" panose="020B0600000101010101" charset="-127"/>
      <p:bold r:id="rId38"/>
    </p:embeddedFont>
    <p:embeddedFont>
      <p:font typeface="Pretendard Light" panose="020B0600000101010101" charset="-127"/>
      <p:regular r:id="rId39"/>
    </p:embeddedFont>
    <p:embeddedFont>
      <p:font typeface="Pretendard Medium" panose="020B0600000101010101" charset="-127"/>
      <p:bold r:id="rId40"/>
    </p:embeddedFont>
    <p:embeddedFont>
      <p:font typeface="Pretendard Regular" panose="020B0600000101010101" charset="-127"/>
      <p:regular r:id="rId41"/>
    </p:embeddedFont>
    <p:embeddedFont>
      <p:font typeface="Pretendard SemiBold" panose="020B0600000101010101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8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D07E6-1D79-4DA4-BB8F-B868F9F1DD1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07ED5-A7F6-4030-8D0E-F1B218695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85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07ED5-A7F6-4030-8D0E-F1B218695D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7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3.png"/><Relationship Id="rId5" Type="http://schemas.openxmlformats.org/officeDocument/2006/relationships/image" Target="../media/image6.pn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69596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400" y="3390900"/>
            <a:ext cx="118872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11800" b="0" i="0" u="none" strike="noStrike" dirty="0" err="1">
                <a:solidFill>
                  <a:srgbClr val="6B6862"/>
                </a:solidFill>
                <a:ea typeface="Pretendard SemiBold"/>
              </a:rPr>
              <a:t>스디탐</a:t>
            </a:r>
            <a:endParaRPr lang="ko-KR" sz="11800" b="0" i="0" u="none" strike="noStrike" dirty="0">
              <a:solidFill>
                <a:srgbClr val="6B6862"/>
              </a:solidFill>
              <a:ea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89600" y="5118100"/>
            <a:ext cx="6921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4400" b="0" i="0" u="none" strike="noStrike" spc="-200">
                <a:solidFill>
                  <a:srgbClr val="6B6862"/>
                </a:solidFill>
                <a:ea typeface="Pretendard Light"/>
              </a:rPr>
              <a:t>스터디</a:t>
            </a:r>
            <a:r>
              <a:rPr lang="en-US" sz="4400" b="0" i="0" u="none" strike="noStrike" spc="-200">
                <a:solidFill>
                  <a:srgbClr val="6B6862"/>
                </a:solidFill>
                <a:latin typeface="Pretendard Light"/>
              </a:rPr>
              <a:t> </a:t>
            </a:r>
            <a:r>
              <a:rPr lang="ko-KR" sz="4400" b="0" i="0" u="none" strike="noStrike" spc="-200">
                <a:solidFill>
                  <a:srgbClr val="6B6862"/>
                </a:solidFill>
                <a:ea typeface="Pretendard Light"/>
              </a:rPr>
              <a:t>탐지기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37100" y="7454900"/>
            <a:ext cx="8813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07C74"/>
                </a:solidFill>
                <a:latin typeface="Pretendard SemiBold"/>
              </a:rPr>
              <a:t>PRESENTER :    </a:t>
            </a:r>
            <a:r>
              <a:rPr lang="ko-KR" sz="2000" b="0" i="0" u="none" strike="noStrike">
                <a:solidFill>
                  <a:srgbClr val="807C74"/>
                </a:solidFill>
                <a:ea typeface="Pretendard Light"/>
              </a:rPr>
              <a:t>조성범</a:t>
            </a:r>
            <a:r>
              <a:rPr lang="en-US" sz="2000" b="0" i="0" u="none" strike="noStrike">
                <a:solidFill>
                  <a:srgbClr val="807C74"/>
                </a:solidFill>
                <a:latin typeface="Pretendard Light"/>
              </a:rPr>
              <a:t>, </a:t>
            </a:r>
            <a:r>
              <a:rPr lang="ko-KR" sz="2000" b="0" i="0" u="none" strike="noStrike">
                <a:solidFill>
                  <a:srgbClr val="807C74"/>
                </a:solidFill>
                <a:ea typeface="Pretendard Light"/>
              </a:rPr>
              <a:t>조아빈</a:t>
            </a:r>
            <a:r>
              <a:rPr lang="en-US" sz="2000" b="0" i="0" u="none" strike="noStrike">
                <a:solidFill>
                  <a:srgbClr val="807C74"/>
                </a:solidFill>
                <a:latin typeface="Pretendard Light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08200" y="1422400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807C74"/>
                </a:solidFill>
                <a:latin typeface="Pretendard ExtraBold"/>
              </a:rPr>
              <a:t>2025.06.05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2857500"/>
            <a:ext cx="13411200" cy="574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센서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717800"/>
            <a:ext cx="14287500" cy="617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입출력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500" y="2679700"/>
            <a:ext cx="45593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2679700"/>
            <a:ext cx="3911600" cy="617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작품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흐름도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200" y="2654300"/>
            <a:ext cx="12547600" cy="635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실제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작품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4300" y="3136900"/>
            <a:ext cx="55753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0000" b="0" i="0" u="none" strike="noStrike" spc="-800">
                <a:solidFill>
                  <a:srgbClr val="6B6862"/>
                </a:solidFill>
                <a:ea typeface="Pretendard Regular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5100" y="3136900"/>
            <a:ext cx="50800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0" b="0" i="0" u="none" strike="noStrike" spc="-500">
                <a:solidFill>
                  <a:srgbClr val="6B6862"/>
                </a:solidFill>
                <a:latin typeface="Pretendard Bold"/>
              </a:rPr>
              <a:t>03.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2641600"/>
            <a:ext cx="13817600" cy="6223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주요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기능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2781300"/>
            <a:ext cx="13449300" cy="594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7300" y="1282700"/>
            <a:ext cx="6172200" cy="1054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주요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기능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구현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-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아두이노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주요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기능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구현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-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아두이노</a:t>
            </a:r>
          </a:p>
        </p:txBody>
      </p:sp>
      <p:pic>
        <p:nvPicPr>
          <p:cNvPr id="8" name="아두이노 영상">
            <a:hlinkClick r:id="" action="ppaction://media"/>
            <a:extLst>
              <a:ext uri="{FF2B5EF4-FFF2-40B4-BE49-F238E27FC236}">
                <a16:creationId xmlns:a16="http://schemas.microsoft.com/office/drawing/2014/main" id="{6F862CA8-6C54-C6C7-DC83-A2781C6A9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14700" y="2557695"/>
            <a:ext cx="11658600" cy="6606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8600" y="1155700"/>
            <a:ext cx="6172200" cy="1181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2768600"/>
            <a:ext cx="13119100" cy="6134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주요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기능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구현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- STM32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주요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기능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구현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- STM</a:t>
            </a:r>
          </a:p>
        </p:txBody>
      </p:sp>
      <p:pic>
        <p:nvPicPr>
          <p:cNvPr id="8" name="STM 영상">
            <a:hlinkClick r:id="" action="ppaction://media"/>
            <a:extLst>
              <a:ext uri="{FF2B5EF4-FFF2-40B4-BE49-F238E27FC236}">
                <a16:creationId xmlns:a16="http://schemas.microsoft.com/office/drawing/2014/main" id="{37FE4D2B-0AE3-38C3-4DCA-9E834F56B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83743" y="2514600"/>
            <a:ext cx="11720513" cy="6641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16000"/>
            <a:ext cx="165100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505200"/>
            <a:ext cx="134874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9700" y="1803400"/>
            <a:ext cx="783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8900" b="1" i="0" u="none" strike="noStrike" spc="-200">
                <a:solidFill>
                  <a:srgbClr val="6B6862"/>
                </a:solidFill>
                <a:ea typeface="Pretendard Semi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16500" y="4000500"/>
            <a:ext cx="3632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200" b="0" i="0" u="none" strike="noStrike" spc="-100">
                <a:solidFill>
                  <a:srgbClr val="6B6862"/>
                </a:solidFill>
                <a:ea typeface="Pretendard Regular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14800" y="3987800"/>
            <a:ext cx="749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200" b="0" i="0" u="none" strike="noStrike" spc="-100">
                <a:solidFill>
                  <a:srgbClr val="6B6862"/>
                </a:solidFill>
                <a:latin typeface="Pretendard Bold"/>
              </a:rPr>
              <a:t>01.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26600" y="3987800"/>
            <a:ext cx="749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200" b="0" i="0" u="none" strike="noStrike" spc="-100">
                <a:solidFill>
                  <a:srgbClr val="6B6862"/>
                </a:solidFill>
                <a:latin typeface="Pretendard Bold"/>
              </a:rPr>
              <a:t>04.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16500" y="5511800"/>
            <a:ext cx="3632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200" b="0" i="0" u="none" strike="noStrike" spc="-100">
                <a:solidFill>
                  <a:srgbClr val="6B6862"/>
                </a:solidFill>
                <a:ea typeface="Pretendard Regular"/>
              </a:rPr>
              <a:t>구조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14800" y="5486400"/>
            <a:ext cx="749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200" b="0" i="0" u="none" strike="noStrike" spc="-100">
                <a:solidFill>
                  <a:srgbClr val="6B6862"/>
                </a:solidFill>
                <a:latin typeface="Pretendard Bold"/>
              </a:rPr>
              <a:t>02.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1950" y="3987800"/>
            <a:ext cx="3632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200" b="0" i="0" u="none" strike="noStrike" spc="-100" dirty="0">
                <a:solidFill>
                  <a:srgbClr val="6B6862"/>
                </a:solidFill>
                <a:ea typeface="Pretendard Regular"/>
              </a:rPr>
              <a:t>결과</a:t>
            </a:r>
            <a:r>
              <a:rPr lang="en-US" sz="3200" b="0" i="0" u="none" strike="noStrike" spc="-100" dirty="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200" b="0" i="0" u="none" strike="noStrike" spc="-100" dirty="0">
                <a:solidFill>
                  <a:srgbClr val="6B6862"/>
                </a:solidFill>
                <a:ea typeface="Pretendard Regular"/>
              </a:rPr>
              <a:t>및</a:t>
            </a:r>
            <a:r>
              <a:rPr lang="en-US" sz="3200" b="0" i="0" u="none" strike="noStrike" spc="-100" dirty="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3200" b="0" i="0" u="none" strike="noStrike" spc="-100" dirty="0">
                <a:solidFill>
                  <a:srgbClr val="6B6862"/>
                </a:solidFill>
                <a:ea typeface="Pretendard Regular"/>
              </a:rPr>
              <a:t>고찰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26600" y="5499100"/>
            <a:ext cx="73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100" b="0" i="0" u="none" strike="noStrike" spc="-100">
                <a:solidFill>
                  <a:srgbClr val="6B6862"/>
                </a:solidFill>
                <a:latin typeface="Pretendard Bold"/>
              </a:rPr>
              <a:t>05.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6500" y="7112000"/>
            <a:ext cx="3632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200" b="0" i="0" u="none" strike="noStrike" spc="-100">
                <a:solidFill>
                  <a:srgbClr val="6B6862"/>
                </a:solidFill>
                <a:ea typeface="Pretendard Regular"/>
              </a:rPr>
              <a:t>설계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4800" y="7099300"/>
            <a:ext cx="749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200" b="0" i="0" u="none" strike="noStrike" spc="-100">
                <a:solidFill>
                  <a:srgbClr val="6B6862"/>
                </a:solidFill>
                <a:latin typeface="Pretendard Bold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53700" y="7112000"/>
            <a:ext cx="3632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200" b="0" i="0" u="none" strike="noStrike" spc="-100">
                <a:solidFill>
                  <a:srgbClr val="6B6862"/>
                </a:solidFill>
                <a:latin typeface="Pretendard Regular"/>
              </a:rPr>
              <a:t>Q&amp;A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7099300"/>
            <a:ext cx="749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3200" b="0" i="0" u="none" strike="noStrike" spc="-100" dirty="0">
                <a:solidFill>
                  <a:srgbClr val="6B6862"/>
                </a:solidFill>
                <a:latin typeface="Pretendard Bold"/>
              </a:rPr>
              <a:t>06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B474AD1-7BE5-3A71-621B-315D54846CA4}"/>
              </a:ext>
            </a:extLst>
          </p:cNvPr>
          <p:cNvSpPr txBox="1"/>
          <p:nvPr/>
        </p:nvSpPr>
        <p:spPr>
          <a:xfrm>
            <a:off x="10553700" y="5461001"/>
            <a:ext cx="3632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200" b="0" i="0" u="none" strike="noStrike" spc="-100" dirty="0" err="1">
                <a:solidFill>
                  <a:srgbClr val="6B6862"/>
                </a:solidFill>
                <a:ea typeface="Pretendard Regular"/>
              </a:rPr>
              <a:t>느낀점</a:t>
            </a:r>
            <a:endParaRPr lang="ko-KR" sz="3200" b="0" i="0" u="none" strike="noStrike" spc="-100" dirty="0">
              <a:solidFill>
                <a:srgbClr val="6B6862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400" y="2362200"/>
            <a:ext cx="14693900" cy="6731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명령어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구성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825500"/>
            <a:ext cx="15582900" cy="8648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800100"/>
            <a:ext cx="156464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800100"/>
            <a:ext cx="156464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800100"/>
            <a:ext cx="157226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800100"/>
            <a:ext cx="156464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800100"/>
            <a:ext cx="15646400" cy="868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3035300"/>
            <a:ext cx="1270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171700"/>
            <a:ext cx="8763000" cy="5930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12400" y="1435100"/>
            <a:ext cx="8026400" cy="152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START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시작하면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자리를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사용중으로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데이터베이스스에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LED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수정하기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2400" y="3213100"/>
            <a:ext cx="7213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주기적으로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GETTIME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동기화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12400" y="3987800"/>
            <a:ext cx="72136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누리면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좌석의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받아옴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12400" y="5295900"/>
            <a:ext cx="72136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주기적으로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humi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명령어를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온습도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받음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12400" y="6540500"/>
            <a:ext cx="72136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주기적으로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REQ@SEAT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명령어로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좌석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동기화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SEAT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12400" y="7708900"/>
            <a:ext cx="72136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종료되면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좌석과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REQ@SEAT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명령어로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LED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최신화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22500" y="1231900"/>
            <a:ext cx="4648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서버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명령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로그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5200" y="2578100"/>
            <a:ext cx="13830300" cy="6616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Maria DB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구성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4500" y="3416300"/>
            <a:ext cx="11785600" cy="327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18400" b="0" i="0" u="none" strike="noStrike" spc="-700">
                <a:solidFill>
                  <a:srgbClr val="6B6862"/>
                </a:solidFill>
                <a:ea typeface="Pretendard Regular"/>
              </a:rPr>
              <a:t>결과</a:t>
            </a:r>
            <a:r>
              <a:rPr lang="en-US" sz="18400" b="0" i="0" u="none" strike="noStrike" spc="-7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8400" b="0" i="0" u="none" strike="noStrike" spc="-700">
                <a:solidFill>
                  <a:srgbClr val="6B6862"/>
                </a:solidFill>
                <a:ea typeface="Pretendard Regular"/>
              </a:rPr>
              <a:t>및</a:t>
            </a:r>
            <a:r>
              <a:rPr lang="en-US" sz="18400" b="0" i="0" u="none" strike="noStrike" spc="-7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8400" b="0" i="0" u="none" strike="noStrike" spc="-700">
                <a:solidFill>
                  <a:srgbClr val="6B6862"/>
                </a:solidFill>
                <a:ea typeface="Pretendard Regular"/>
              </a:rPr>
              <a:t>고찰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6500" y="3416300"/>
            <a:ext cx="5041900" cy="326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18400" b="0" i="0" u="none" strike="noStrike" spc="-500">
                <a:solidFill>
                  <a:srgbClr val="6B6862"/>
                </a:solidFill>
                <a:latin typeface="Pretendard Bold"/>
              </a:rPr>
              <a:t>04.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4300" y="3136900"/>
            <a:ext cx="55753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0000" b="0" i="0" u="none" strike="noStrike" spc="-800" dirty="0">
                <a:solidFill>
                  <a:srgbClr val="6B6862"/>
                </a:solidFill>
                <a:ea typeface="Pretendard Regular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5100" y="3136900"/>
            <a:ext cx="50800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0" b="0" i="0" u="none" strike="noStrike" spc="-500" dirty="0">
                <a:solidFill>
                  <a:srgbClr val="6B6862"/>
                </a:solidFill>
                <a:latin typeface="Pretendard Bold"/>
              </a:rPr>
              <a:t>01.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>
            <a:off x="1638300" y="5295900"/>
            <a:ext cx="3581400" cy="3746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실효성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및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사업성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0" y="5156200"/>
            <a:ext cx="647700" cy="1270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18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6400" y="7467600"/>
            <a:ext cx="3556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사용자는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자신의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집중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시간과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스마트폰</a:t>
            </a:r>
          </a:p>
          <a:p>
            <a:pPr lvl="0" algn="ctr">
              <a:lnSpc>
                <a:spcPct val="143590"/>
              </a:lnSpc>
            </a:pP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사용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여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부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등을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스스로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확인하면서</a:t>
            </a:r>
          </a:p>
          <a:p>
            <a:pPr lvl="0" algn="ctr">
              <a:lnSpc>
                <a:spcPct val="143590"/>
              </a:lnSpc>
            </a:pP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학습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습관을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개선할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수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있습니다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36800" y="6540500"/>
            <a:ext cx="2273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집중력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향상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유도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>
            <a:off x="5448300" y="5295900"/>
            <a:ext cx="3581400" cy="374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8800" y="5156200"/>
            <a:ext cx="647700" cy="1270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99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64200" y="7289800"/>
            <a:ext cx="31496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관리자는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실시간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좌석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이용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정보를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통해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공간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운영을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더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효율적으로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할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수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있으며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,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혼잡도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파악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및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이용자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분산에도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활용</a:t>
            </a:r>
          </a:p>
          <a:p>
            <a:pPr lvl="0" algn="ctr">
              <a:lnSpc>
                <a:spcPct val="143590"/>
              </a:lnSpc>
            </a:pP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가능합니다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23000" y="6604000"/>
            <a:ext cx="2019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관리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효율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증가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>
            <a:off x="9258300" y="5295900"/>
            <a:ext cx="3581400" cy="374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1500" y="5156200"/>
            <a:ext cx="647700" cy="1270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300" y="3022600"/>
            <a:ext cx="3581400" cy="2959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80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74200" y="7467600"/>
            <a:ext cx="31496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ko-KR" altLang="en-US" sz="1600" b="0" i="0" u="none" strike="noStrike" spc="-100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로비에서 한눈에 좌석 이용 현황과 집중 시간 확인이 가능해</a:t>
            </a:r>
            <a:r>
              <a:rPr lang="en-US" altLang="ko-KR" sz="1600" b="0" i="0" u="none" strike="noStrike" spc="-100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, </a:t>
            </a:r>
            <a:r>
              <a:rPr lang="ko-KR" altLang="en-US" sz="1600" b="0" i="0" u="none" strike="noStrike" spc="-100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사용자들이 빈자리나 조용한 자리를 쉽게 찾을 수 있습니다</a:t>
            </a:r>
            <a:r>
              <a:rPr lang="en-US" altLang="ko-KR" sz="1600" b="0" i="0" u="none" strike="noStrike" spc="-100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44100" y="6604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사용자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편의성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증대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17000"/>
          </a:blip>
          <a:stretch>
            <a:fillRect/>
          </a:stretch>
        </p:blipFill>
        <p:spPr>
          <a:xfrm>
            <a:off x="13068300" y="5295900"/>
            <a:ext cx="3581400" cy="3746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41500" y="5156200"/>
            <a:ext cx="647700" cy="1270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68300" y="3022600"/>
            <a:ext cx="3581400" cy="295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3022600"/>
            <a:ext cx="3581400" cy="2959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4617700" y="59690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309600" y="7467600"/>
            <a:ext cx="31496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공공도서관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,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대학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열람실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,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학원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등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다양한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기관에서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시스템을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활용할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수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있으며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,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초기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설치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후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유지보수만으로도</a:t>
            </a:r>
          </a:p>
          <a:p>
            <a:pPr lvl="0" algn="ctr">
              <a:lnSpc>
                <a:spcPct val="143590"/>
              </a:lnSpc>
            </a:pP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수익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창출이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spc="-1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가능합니다</a:t>
            </a:r>
            <a:r>
              <a:rPr lang="en-US" sz="1600" b="0" i="0" u="none" strike="noStrike" spc="-1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30200" y="6540500"/>
            <a:ext cx="36449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공공기관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·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지자체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·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학교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대상</a:t>
            </a:r>
          </a:p>
          <a:p>
            <a:pPr lvl="0" algn="ctr">
              <a:lnSpc>
                <a:spcPct val="84660"/>
              </a:lnSpc>
            </a:pP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납품</a:t>
            </a:r>
            <a:r>
              <a:rPr lang="en-US" sz="2300" b="0" i="0" u="none" strike="noStrike" spc="-1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2300" b="0" i="0" u="none" strike="noStrike" spc="-100">
                <a:solidFill>
                  <a:srgbClr val="6B6862"/>
                </a:solidFill>
                <a:ea typeface="Pretendard SemiBold"/>
              </a:rPr>
              <a:t>가능</a:t>
            </a:r>
          </a:p>
          <a:p>
            <a:pPr lvl="0" algn="ctr">
              <a:lnSpc>
                <a:spcPct val="84660"/>
              </a:lnSpc>
            </a:pPr>
            <a:endParaRPr lang="ko-KR" sz="2300" b="0" i="0" u="none" strike="noStrike" spc="-100">
              <a:solidFill>
                <a:srgbClr val="6B6862"/>
              </a:solidFill>
              <a:ea typeface="Pretendard SemiBold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8300" y="3022600"/>
            <a:ext cx="35814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향후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추가할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수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있는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8500" y="2565400"/>
            <a:ext cx="14770100" cy="203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3590"/>
              </a:lnSpc>
              <a:buClr>
                <a:srgbClr val="6B6862"/>
              </a:buClr>
              <a:buFont typeface="Arial"/>
              <a:buChar char="●"/>
            </a:pP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블루투스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페이링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끊어지면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자리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연결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해제</a:t>
            </a:r>
          </a:p>
          <a:p>
            <a:pPr marL="342900" lvl="0" indent="-342900" algn="l">
              <a:lnSpc>
                <a:spcPct val="143590"/>
              </a:lnSpc>
              <a:buClr>
                <a:srgbClr val="6B6862"/>
              </a:buClr>
              <a:buFont typeface="Arial"/>
              <a:buChar char="●"/>
            </a:pP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데이터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기반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확장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가능성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: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집중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시간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,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좌석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이용률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등의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데이터를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기반으로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통계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분석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43590"/>
              </a:lnSpc>
            </a:pP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    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추천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좌석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기능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,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사용자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피드백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등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다양한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서비스로</a:t>
            </a:r>
            <a:r>
              <a:rPr lang="en-US" sz="3300" b="0" i="0" u="none" strike="noStrike" spc="-20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300" b="0" i="0" u="none" strike="noStrike" spc="-200">
                <a:solidFill>
                  <a:srgbClr val="6B6862">
                    <a:alpha val="87059"/>
                  </a:srgbClr>
                </a:solidFill>
                <a:ea typeface="Pretendard Regular"/>
              </a:rPr>
              <a:t>확장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6019800"/>
            <a:ext cx="14693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4953000"/>
            <a:ext cx="152400" cy="1104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362200" y="4838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적용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가능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환경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8500" y="6286500"/>
            <a:ext cx="14770100" cy="359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3590"/>
              </a:lnSpc>
            </a:pP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대학교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도서관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-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시험기간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좌석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경쟁이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치열한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상황에서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,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시간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및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좌석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관리에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도움</a:t>
            </a:r>
          </a:p>
          <a:p>
            <a:pPr lvl="0" algn="l">
              <a:lnSpc>
                <a:spcPct val="143590"/>
              </a:lnSpc>
            </a:pP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공공도서관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및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지자체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독서실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- 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시민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편의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향상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및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이용률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증대에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기여</a:t>
            </a:r>
          </a:p>
          <a:p>
            <a:pPr lvl="0" algn="l">
              <a:lnSpc>
                <a:spcPct val="143590"/>
              </a:lnSpc>
            </a:pP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학원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,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스터디카페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-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프리미엄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서비스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제공을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위한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차별화된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학습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공간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조성</a:t>
            </a:r>
          </a:p>
          <a:p>
            <a:pPr lvl="0" algn="l">
              <a:lnSpc>
                <a:spcPct val="143590"/>
              </a:lnSpc>
            </a:pP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스마트홈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학습공간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-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자녀의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자기주도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학습을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위한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집중시간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관리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시스템</a:t>
            </a:r>
            <a:r>
              <a:rPr lang="en-US" sz="3400" b="0" i="0" u="none" strike="noStrike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6B6862">
                    <a:alpha val="87059"/>
                  </a:srgbClr>
                </a:solidFill>
                <a:ea typeface="Pretendard Regular"/>
              </a:rPr>
              <a:t>구축</a:t>
            </a:r>
          </a:p>
          <a:p>
            <a:pPr lvl="0" algn="l">
              <a:lnSpc>
                <a:spcPct val="143590"/>
              </a:lnSpc>
            </a:pPr>
            <a:endParaRPr lang="ko-KR" sz="3400" b="0" i="0" u="none" strike="noStrike">
              <a:solidFill>
                <a:srgbClr val="6B6862">
                  <a:alpha val="87059"/>
                </a:srgbClr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72200" y="3289300"/>
            <a:ext cx="6413500" cy="327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18400" b="0" i="0" u="none" strike="noStrike" spc="-700">
                <a:solidFill>
                  <a:srgbClr val="6B6862"/>
                </a:solidFill>
                <a:ea typeface="Pretendard Regular"/>
              </a:rPr>
              <a:t>느낀점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느낀점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8300" y="2870200"/>
            <a:ext cx="14770100" cy="5118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43590"/>
              </a:lnSpc>
              <a:buAutoNum type="arabicPeriod"/>
            </a:pPr>
            <a:r>
              <a:rPr lang="en-US" altLang="ko-KR" sz="3400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기존에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하려고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했던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주제인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스마트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지혈대가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실효성에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의문이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들어서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서비스화가</a:t>
            </a:r>
          </a:p>
          <a:p>
            <a:pPr lvl="0" algn="l">
              <a:lnSpc>
                <a:spcPct val="143590"/>
              </a:lnSpc>
            </a:pP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    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가능한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주제에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대한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고민을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하게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됨</a:t>
            </a:r>
          </a:p>
          <a:p>
            <a:pPr lvl="0" algn="l">
              <a:lnSpc>
                <a:spcPct val="143590"/>
              </a:lnSpc>
            </a:pP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2. 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단순한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기능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구현을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넘어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'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사용자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관점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'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에서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생각하게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됨</a:t>
            </a:r>
          </a:p>
          <a:p>
            <a:pPr lvl="0" algn="l">
              <a:lnSpc>
                <a:spcPct val="143590"/>
              </a:lnSpc>
            </a:pP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3. 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예외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상황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처리에서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많은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시행착오를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겪음</a:t>
            </a:r>
          </a:p>
          <a:p>
            <a:pPr lvl="0" algn="l">
              <a:lnSpc>
                <a:spcPct val="143590"/>
              </a:lnSpc>
            </a:pP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     -&gt;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시스템의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신뢰성을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확보하는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과정이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어렵다는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것을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느낌</a:t>
            </a:r>
          </a:p>
          <a:p>
            <a:pPr lvl="0" algn="l">
              <a:lnSpc>
                <a:spcPct val="143590"/>
              </a:lnSpc>
            </a:pP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4. 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센서들을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많이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사용했는데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초음파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센서의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경우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살짝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움직여도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반응이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크게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되어</a:t>
            </a:r>
          </a:p>
          <a:p>
            <a:pPr lvl="0" algn="l">
              <a:lnSpc>
                <a:spcPct val="143590"/>
              </a:lnSpc>
            </a:pP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     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정확한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판단을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하는데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어려움을</a:t>
            </a:r>
            <a:r>
              <a:rPr lang="en-US" sz="3400" b="0" i="0" u="none" strike="noStrike" dirty="0">
                <a:solidFill>
                  <a:srgbClr val="6B6862">
                    <a:alpha val="87059"/>
                  </a:srgbClr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6B6862">
                    <a:alpha val="87059"/>
                  </a:srgbClr>
                </a:solidFill>
                <a:ea typeface="Pretendard Regular"/>
              </a:rPr>
              <a:t>겪음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72200" y="3416300"/>
            <a:ext cx="6413500" cy="327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8400" b="0" i="0" u="none" strike="noStrike" spc="-700">
                <a:solidFill>
                  <a:srgbClr val="6B6862"/>
                </a:solidFill>
                <a:latin typeface="Pretendard Regular"/>
              </a:rPr>
              <a:t>Q &amp; 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3073400"/>
            <a:ext cx="8039100" cy="543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배경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3000" y="5118100"/>
            <a:ext cx="55499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500" b="0" i="0" u="none" strike="noStrike" spc="-200">
                <a:solidFill>
                  <a:srgbClr val="6B6862"/>
                </a:solidFill>
                <a:ea typeface="Pretendard Medium"/>
              </a:rPr>
              <a:t>도서관도</a:t>
            </a:r>
            <a:r>
              <a:rPr lang="en-US" sz="4500" b="0" i="0" u="none" strike="noStrike" spc="-200">
                <a:solidFill>
                  <a:srgbClr val="6B6862"/>
                </a:solidFill>
                <a:latin typeface="Pretendard Medium"/>
              </a:rPr>
              <a:t> </a:t>
            </a:r>
            <a:r>
              <a:rPr lang="ko-KR" sz="4500" b="0" i="0" u="none" strike="noStrike" spc="-200">
                <a:solidFill>
                  <a:srgbClr val="6B6862"/>
                </a:solidFill>
                <a:ea typeface="Pretendard Medium"/>
              </a:rPr>
              <a:t>스터디카페처럼</a:t>
            </a:r>
            <a:r>
              <a:rPr lang="en-US" sz="4500" b="0" i="0" u="none" strike="noStrike" spc="-200">
                <a:solidFill>
                  <a:srgbClr val="6B6862"/>
                </a:solidFill>
                <a:latin typeface="Pretendard Medium"/>
              </a:rPr>
              <a:t> </a:t>
            </a:r>
            <a:r>
              <a:rPr lang="ko-KR" sz="4500" b="0" i="0" u="none" strike="noStrike" spc="-200">
                <a:solidFill>
                  <a:srgbClr val="6B6862"/>
                </a:solidFill>
                <a:ea typeface="Pretendard Medium"/>
              </a:rPr>
              <a:t>똑똑해질</a:t>
            </a:r>
            <a:r>
              <a:rPr lang="en-US" sz="4500" b="0" i="0" u="none" strike="noStrike" spc="-200">
                <a:solidFill>
                  <a:srgbClr val="6B6862"/>
                </a:solidFill>
                <a:latin typeface="Pretendard Medium"/>
              </a:rPr>
              <a:t> </a:t>
            </a:r>
            <a:r>
              <a:rPr lang="ko-KR" sz="4500" b="0" i="0" u="none" strike="noStrike" spc="-200">
                <a:solidFill>
                  <a:srgbClr val="6B6862"/>
                </a:solidFill>
                <a:ea typeface="Pretendard Medium"/>
              </a:rPr>
              <a:t>수</a:t>
            </a:r>
            <a:r>
              <a:rPr lang="en-US" sz="4500" b="0" i="0" u="none" strike="noStrike" spc="-200">
                <a:solidFill>
                  <a:srgbClr val="6B6862"/>
                </a:solidFill>
                <a:latin typeface="Pretendard Medium"/>
              </a:rPr>
              <a:t> </a:t>
            </a:r>
            <a:r>
              <a:rPr lang="ko-KR" sz="4500" b="0" i="0" u="none" strike="noStrike" spc="-200">
                <a:solidFill>
                  <a:srgbClr val="6B6862"/>
                </a:solidFill>
                <a:ea typeface="Pretendard Medium"/>
              </a:rPr>
              <a:t>없을까</a:t>
            </a:r>
            <a:r>
              <a:rPr lang="en-US" sz="4500" b="0" i="0" u="none" strike="noStrike" spc="-200">
                <a:solidFill>
                  <a:srgbClr val="6B6862"/>
                </a:solidFill>
                <a:latin typeface="Pretendard Medium"/>
              </a:rPr>
              <a:t>?</a:t>
            </a:r>
          </a:p>
          <a:p>
            <a:pPr lvl="0" algn="l">
              <a:lnSpc>
                <a:spcPct val="107899"/>
              </a:lnSpc>
            </a:pPr>
            <a:endParaRPr lang="en-US" sz="4500" b="0" i="0" u="none" strike="noStrike" spc="-200">
              <a:solidFill>
                <a:srgbClr val="6B6862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33000" y="3263900"/>
            <a:ext cx="6705600" cy="200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최근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스터디카페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·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프리미엄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독서실은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단순한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공간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제공을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넘어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43590"/>
              </a:lnSpc>
            </a:pP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개인의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학습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데이터를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기록하고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피드백하는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스마트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학습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공간으로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진화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중</a:t>
            </a:r>
          </a:p>
          <a:p>
            <a:pPr lvl="0" algn="l">
              <a:lnSpc>
                <a:spcPct val="143590"/>
              </a:lnSpc>
            </a:pP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그러나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대부분의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도서관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열람실은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여전히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좌석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현황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파악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어려움으로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인해</a:t>
            </a:r>
          </a:p>
          <a:p>
            <a:pPr lvl="0" algn="l">
              <a:lnSpc>
                <a:spcPct val="143590"/>
              </a:lnSpc>
            </a:pP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효율적으로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좌석을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이용하지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못하고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,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집중이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깨지는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문제를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겪음</a:t>
            </a:r>
          </a:p>
          <a:p>
            <a:pPr lvl="0" algn="l">
              <a:lnSpc>
                <a:spcPct val="143590"/>
              </a:lnSpc>
            </a:pPr>
            <a:endParaRPr lang="ko-KR" sz="1900" b="0" i="0" u="none" strike="noStrike" spc="-100">
              <a:solidFill>
                <a:srgbClr val="6B6862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94900" y="6908800"/>
            <a:ext cx="67056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또한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중고등학생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및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N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수생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사이에서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순공시간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(=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순수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집중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학습시간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)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을</a:t>
            </a:r>
          </a:p>
          <a:p>
            <a:pPr lvl="0" algn="l">
              <a:lnSpc>
                <a:spcPct val="143590"/>
              </a:lnSpc>
            </a:pP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스톱워치로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측정하고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SNS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에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인증하는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문화가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확산</a:t>
            </a:r>
          </a:p>
          <a:p>
            <a:pPr lvl="0" algn="l">
              <a:lnSpc>
                <a:spcPct val="143590"/>
              </a:lnSpc>
            </a:pP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→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시간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관리와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자기주도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학습에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대한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니즈가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커지고</a:t>
            </a:r>
            <a:r>
              <a:rPr lang="en-US" sz="1900" b="0" i="0" u="none" strike="noStrike" spc="-1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1900" b="0" i="0" u="none" strike="noStrike" spc="-100">
                <a:solidFill>
                  <a:srgbClr val="6B6862"/>
                </a:solidFill>
                <a:ea typeface="Pretendard Regular"/>
              </a:rPr>
              <a:t>있음</a:t>
            </a:r>
          </a:p>
          <a:p>
            <a:pPr lvl="0" algn="l">
              <a:lnSpc>
                <a:spcPct val="143590"/>
              </a:lnSpc>
            </a:pPr>
            <a:endParaRPr lang="ko-KR" sz="1900" b="0" i="0" u="none" strike="noStrike" spc="-100">
              <a:solidFill>
                <a:srgbClr val="6B6862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3073400"/>
            <a:ext cx="8039100" cy="543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목표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80600" y="3378200"/>
            <a:ext cx="6832600" cy="481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도서관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열람실에서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사용자들의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효율적인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열람실</a:t>
            </a:r>
          </a:p>
          <a:p>
            <a:pPr lvl="0" algn="l">
              <a:lnSpc>
                <a:spcPct val="143590"/>
              </a:lnSpc>
            </a:pP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이용과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공간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관리에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도움이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되기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위한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장치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43590"/>
              </a:lnSpc>
            </a:pPr>
            <a:endParaRPr lang="ko-KR" sz="2800" b="0" i="0" u="none" strike="noStrike" spc="-200">
              <a:solidFill>
                <a:srgbClr val="6B6862"/>
              </a:solidFill>
              <a:ea typeface="Pretendard Regular"/>
            </a:endParaRPr>
          </a:p>
          <a:p>
            <a:pPr lvl="0" algn="l">
              <a:lnSpc>
                <a:spcPct val="143590"/>
              </a:lnSpc>
            </a:pP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또한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도서관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뿐만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아니라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다양한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학습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공간에</a:t>
            </a:r>
          </a:p>
          <a:p>
            <a:pPr lvl="0" algn="l">
              <a:lnSpc>
                <a:spcPct val="143590"/>
              </a:lnSpc>
            </a:pP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스톱워치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 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없이도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자동으로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‘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순공시간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’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을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측정해주는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시스템을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통해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,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자연스럽고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효율적으로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학습</a:t>
            </a:r>
            <a:r>
              <a:rPr lang="en-US" sz="28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시간</a:t>
            </a:r>
          </a:p>
          <a:p>
            <a:pPr lvl="0" algn="l">
              <a:lnSpc>
                <a:spcPct val="143590"/>
              </a:lnSpc>
            </a:pPr>
            <a:r>
              <a:rPr lang="ko-KR" sz="2800" b="0" i="0" u="none" strike="noStrike" spc="-200">
                <a:solidFill>
                  <a:srgbClr val="6B6862"/>
                </a:solidFill>
                <a:ea typeface="Pretendard Regular"/>
              </a:rPr>
              <a:t>데이터화</a:t>
            </a:r>
          </a:p>
          <a:p>
            <a:pPr lvl="0" algn="l">
              <a:lnSpc>
                <a:spcPct val="143590"/>
              </a:lnSpc>
            </a:pPr>
            <a:endParaRPr lang="ko-KR" sz="2800" b="0" i="0" u="none" strike="noStrike" spc="-200">
              <a:solidFill>
                <a:srgbClr val="6B6862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방법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1968500" y="3225800"/>
            <a:ext cx="146939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3225800"/>
            <a:ext cx="3695700" cy="1117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13000" y="3556000"/>
            <a:ext cx="214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집중시간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측정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43600" y="3556000"/>
            <a:ext cx="10071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초음파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센서와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조도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센서를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기반으로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일정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수준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이하일때만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시간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누적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1968500" y="4495800"/>
            <a:ext cx="146939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4495800"/>
            <a:ext cx="3695700" cy="1117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413000" y="4813300"/>
            <a:ext cx="214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좌석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현황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표시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43600" y="4813300"/>
            <a:ext cx="10071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초음파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센서로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자리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점유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감지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-&gt; LED(8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개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)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및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혼잡도를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RGB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로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표시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1968500" y="5778500"/>
            <a:ext cx="146939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5778500"/>
            <a:ext cx="3695700" cy="1117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13000" y="6108700"/>
            <a:ext cx="214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열람실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정보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표시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43600" y="6108700"/>
            <a:ext cx="10071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현재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사용중인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좌석의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이용시간과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공부시간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확인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가능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1968500" y="7048500"/>
            <a:ext cx="14693900" cy="111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7048500"/>
            <a:ext cx="3695700" cy="1117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13000" y="7366000"/>
            <a:ext cx="214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열람실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환경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감지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43600" y="7366000"/>
            <a:ext cx="10071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온습도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센서로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공간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상태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파악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,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추후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환기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유도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기능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추가</a:t>
            </a:r>
            <a:r>
              <a:rPr lang="en-US" sz="2500" b="0" i="0" u="none" strike="noStrike" spc="-200">
                <a:solidFill>
                  <a:srgbClr val="6B6862"/>
                </a:solidFill>
                <a:latin typeface="Pretendard Regular"/>
              </a:rPr>
              <a:t> </a:t>
            </a:r>
            <a:r>
              <a:rPr lang="ko-KR" sz="2500" b="0" i="0" u="none" strike="noStrike" spc="-200">
                <a:solidFill>
                  <a:srgbClr val="6B6862"/>
                </a:solidFill>
                <a:ea typeface="Pretendard Regular"/>
              </a:rPr>
              <a:t>예정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4300" y="3136900"/>
            <a:ext cx="55753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0000" b="0" i="0" u="none" strike="noStrike" spc="-800">
                <a:solidFill>
                  <a:srgbClr val="6B6862"/>
                </a:solidFill>
                <a:ea typeface="Pretendard Regular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5100" y="3136900"/>
            <a:ext cx="50800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en-US" sz="20000" b="0" i="0" u="none" strike="noStrike" spc="-500">
                <a:solidFill>
                  <a:srgbClr val="6B6862"/>
                </a:solidFill>
                <a:latin typeface="Pretendard Bold"/>
              </a:rPr>
              <a:t>02.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336800"/>
            <a:ext cx="1469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257300"/>
            <a:ext cx="1524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3898900"/>
            <a:ext cx="6172200" cy="392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5800" y="2654300"/>
            <a:ext cx="2717800" cy="204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5800" y="5016500"/>
            <a:ext cx="26797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5800" y="7023100"/>
            <a:ext cx="2717800" cy="180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362200" y="1155700"/>
            <a:ext cx="13563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작품</a:t>
            </a:r>
            <a:r>
              <a:rPr lang="en-US" sz="6000" b="0" i="0" u="none" strike="noStrike" spc="-200">
                <a:solidFill>
                  <a:srgbClr val="6B6862"/>
                </a:solidFill>
                <a:latin typeface="Pretendard SemiBold"/>
              </a:rPr>
              <a:t> </a:t>
            </a:r>
            <a:r>
              <a:rPr lang="ko-KR" sz="6000" b="0" i="0" u="none" strike="noStrike" spc="-200">
                <a:solidFill>
                  <a:srgbClr val="6B6862"/>
                </a:solidFill>
                <a:ea typeface="Pretendard SemiBold"/>
              </a:rPr>
              <a:t>구상도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23300" y="3225800"/>
            <a:ext cx="1117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도서관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55000" y="5156200"/>
            <a:ext cx="21717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도서관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로비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열람실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55000" y="7670800"/>
            <a:ext cx="2349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열람실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책상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25500" y="7035800"/>
            <a:ext cx="36703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초음파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센서로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책상에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이용자</a:t>
            </a: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판단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조도센서로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스마트폰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여부</a:t>
            </a: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판단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센서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값에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공부시간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측정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16000" y="4914900"/>
            <a:ext cx="34798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열람실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좌석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여부</a:t>
            </a: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모니터링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사용중인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좌석의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이용시간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집중시간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열람실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온습도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63600" y="3340100"/>
            <a:ext cx="2260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0"/>
            <a:ext cx="17132300" cy="866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25500"/>
            <a:ext cx="16891000" cy="866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73100"/>
            <a:ext cx="16611600" cy="868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1054100"/>
            <a:ext cx="15062200" cy="819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652</Words>
  <Application>Microsoft Office PowerPoint</Application>
  <PresentationFormat>사용자 지정</PresentationFormat>
  <Paragraphs>128</Paragraphs>
  <Slides>34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Pretendard ExtraBold</vt:lpstr>
      <vt:lpstr>Pretendard Medium</vt:lpstr>
      <vt:lpstr>Pretendard Regular</vt:lpstr>
      <vt:lpstr>Arial</vt:lpstr>
      <vt:lpstr>맑은 고딕</vt:lpstr>
      <vt:lpstr>Calibri</vt:lpstr>
      <vt:lpstr>Pretendard Light</vt:lpstr>
      <vt:lpstr>Pretendard SemiBold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intel26</dc:creator>
  <cp:lastModifiedBy>아빈 조</cp:lastModifiedBy>
  <cp:revision>5</cp:revision>
  <dcterms:created xsi:type="dcterms:W3CDTF">2006-08-16T00:00:00Z</dcterms:created>
  <dcterms:modified xsi:type="dcterms:W3CDTF">2025-06-05T07:24:50Z</dcterms:modified>
</cp:coreProperties>
</file>